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412" r:id="rId3"/>
    <p:sldId id="417" r:id="rId4"/>
    <p:sldId id="384" r:id="rId5"/>
    <p:sldId id="414" r:id="rId6"/>
    <p:sldId id="415" r:id="rId7"/>
    <p:sldId id="404" r:id="rId8"/>
    <p:sldId id="403" r:id="rId9"/>
    <p:sldId id="407" r:id="rId10"/>
    <p:sldId id="410" r:id="rId11"/>
    <p:sldId id="416" r:id="rId12"/>
    <p:sldId id="409" r:id="rId13"/>
    <p:sldId id="406" r:id="rId14"/>
    <p:sldId id="411" r:id="rId15"/>
    <p:sldId id="405" r:id="rId16"/>
    <p:sldId id="418" r:id="rId17"/>
    <p:sldId id="261" r:id="rId18"/>
    <p:sldId id="337" r:id="rId19"/>
    <p:sldId id="338" r:id="rId20"/>
    <p:sldId id="336" r:id="rId21"/>
    <p:sldId id="345" r:id="rId22"/>
    <p:sldId id="327" r:id="rId23"/>
    <p:sldId id="342" r:id="rId24"/>
    <p:sldId id="402" r:id="rId25"/>
    <p:sldId id="401" r:id="rId26"/>
    <p:sldId id="331" r:id="rId27"/>
    <p:sldId id="389" r:id="rId28"/>
    <p:sldId id="400" r:id="rId29"/>
    <p:sldId id="266" r:id="rId30"/>
    <p:sldId id="293" r:id="rId3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4"/>
    <p:restoredTop sz="91486"/>
  </p:normalViewPr>
  <p:slideViewPr>
    <p:cSldViewPr snapToGrid="0">
      <p:cViewPr>
        <p:scale>
          <a:sx n="189" d="100"/>
          <a:sy n="189" d="100"/>
        </p:scale>
        <p:origin x="2576" y="148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6/25/25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19</a:t>
            </a:fld>
            <a:endParaRPr lang="en-DE"/>
          </a:p>
        </p:txBody>
      </p:sp>
    </p:spTree>
    <p:extLst>
      <p:ext uri="{BB962C8B-B14F-4D97-AF65-F5344CB8AC3E}">
        <p14:creationId xmlns:p14="http://schemas.microsoft.com/office/powerpoint/2010/main" val="349380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20</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21</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3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2.png"/><Relationship Id="rId4" Type="http://schemas.openxmlformats.org/officeDocument/2006/relationships/image" Target="../media/image190.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IceCube: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Stopping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and High-Energy 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Contributions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Lucas </a:t>
            </a:r>
            <a:r>
              <a:rPr lang="de-DE" sz="1600" b="1" dirty="0" err="1">
                <a:solidFill>
                  <a:schemeClr val="tx2"/>
                </a:solidFill>
                <a:uFill>
                  <a:solidFill>
                    <a:srgbClr val="84B819"/>
                  </a:solidFill>
                </a:uFill>
                <a:latin typeface="+mn-lt"/>
                <a:ea typeface="Akkurat-Bold"/>
                <a:cs typeface="Arial" panose="020B0604020202020204" pitchFamily="34" charset="0"/>
                <a:sym typeface="Akkurat-Bold"/>
              </a:rPr>
              <a:t>Witthaus</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1600" b="1" u="sng"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u="sng"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July</a:t>
            </a:r>
            <a:r>
              <a:rPr lang="de-DE" sz="2800" b="1" dirty="0">
                <a:solidFill>
                  <a:schemeClr val="tx2"/>
                </a:solidFill>
                <a:uFill>
                  <a:solidFill>
                    <a:srgbClr val="84B819"/>
                  </a:solidFill>
                </a:uFill>
                <a:cs typeface="Arial" pitchFamily="34" charset="0"/>
                <a:sym typeface="Akkurat-Bold"/>
              </a:rPr>
              <a:t> XX,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4"/>
          <a:stretch>
            <a:fillRect/>
          </a:stretch>
        </p:blipFill>
        <p:spPr>
          <a:xfrm>
            <a:off x="9039168" y="100693"/>
            <a:ext cx="490013" cy="300351"/>
          </a:xfrm>
          <a:prstGeom prst="rect">
            <a:avLst/>
          </a:prstGeom>
        </p:spPr>
      </p:pic>
      <p:pic>
        <p:nvPicPr>
          <p:cNvPr id="13" name="Picture 12" descr="A black background with white text&#10;&#10;AI-generated content may be incorrect.">
            <a:extLst>
              <a:ext uri="{FF2B5EF4-FFF2-40B4-BE49-F238E27FC236}">
                <a16:creationId xmlns:a16="http://schemas.microsoft.com/office/drawing/2014/main" id="{92946046-6580-4B50-9B03-B0DB270805BB}"/>
              </a:ext>
            </a:extLst>
          </p:cNvPr>
          <p:cNvPicPr>
            <a:picLocks noChangeAspect="1"/>
          </p:cNvPicPr>
          <p:nvPr/>
        </p:nvPicPr>
        <p:blipFill>
          <a:blip r:embed="rId5"/>
          <a:stretch>
            <a:fillRect/>
          </a:stretch>
        </p:blipFill>
        <p:spPr>
          <a:xfrm>
            <a:off x="7121995" y="-17227"/>
            <a:ext cx="1778892" cy="541972"/>
          </a:xfrm>
          <a:prstGeom prst="rect">
            <a:avLst/>
          </a:prstGeom>
        </p:spPr>
      </p:pic>
      <p:pic>
        <p:nvPicPr>
          <p:cNvPr id="17" name="Picture 16">
            <a:extLst>
              <a:ext uri="{FF2B5EF4-FFF2-40B4-BE49-F238E27FC236}">
                <a16:creationId xmlns:a16="http://schemas.microsoft.com/office/drawing/2014/main" id="{0A850733-51A4-55C1-F9C6-89E562B3121E}"/>
              </a:ext>
            </a:extLst>
          </p:cNvPr>
          <p:cNvPicPr>
            <a:picLocks noChangeAspect="1"/>
          </p:cNvPicPr>
          <p:nvPr/>
        </p:nvPicPr>
        <p:blipFill>
          <a:blip r:embed="rId6"/>
          <a:stretch>
            <a:fillRect/>
          </a:stretch>
        </p:blipFill>
        <p:spPr>
          <a:xfrm>
            <a:off x="10746250" y="87259"/>
            <a:ext cx="1304545" cy="367355"/>
          </a:xfrm>
          <a:prstGeom prst="rect">
            <a:avLst/>
          </a:prstGeom>
        </p:spPr>
      </p:pic>
      <p:pic>
        <p:nvPicPr>
          <p:cNvPr id="27" name="Picture 26">
            <a:extLst>
              <a:ext uri="{FF2B5EF4-FFF2-40B4-BE49-F238E27FC236}">
                <a16:creationId xmlns:a16="http://schemas.microsoft.com/office/drawing/2014/main" id="{6B24C893-B896-D851-55D1-961FA7C8B0EE}"/>
              </a:ext>
            </a:extLst>
          </p:cNvPr>
          <p:cNvPicPr>
            <a:picLocks noChangeAspect="1"/>
          </p:cNvPicPr>
          <p:nvPr/>
        </p:nvPicPr>
        <p:blipFill>
          <a:blip r:embed="rId7"/>
          <a:stretch>
            <a:fillRect/>
          </a:stretch>
        </p:blipFill>
        <p:spPr>
          <a:xfrm>
            <a:off x="9667462" y="111135"/>
            <a:ext cx="968187" cy="289909"/>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B9BC-0E08-BAB6-ED67-3A60AE31949D}"/>
              </a:ext>
            </a:extLst>
          </p:cNvPr>
          <p:cNvSpPr>
            <a:spLocks noGrp="1"/>
          </p:cNvSpPr>
          <p:nvPr>
            <p:ph type="title"/>
          </p:nvPr>
        </p:nvSpPr>
        <p:spPr/>
        <p:txBody>
          <a:bodyPr/>
          <a:lstStyle/>
          <a:p>
            <a:r>
              <a:rPr lang="en-US" dirty="0"/>
              <a:t>Depth Intensity Unfolding</a:t>
            </a:r>
          </a:p>
        </p:txBody>
      </p:sp>
      <p:pic>
        <p:nvPicPr>
          <p:cNvPr id="7" name="Content Placeholder 6" descr="A graph of a number of different types of growth&#10;&#10;AI-generated content may be incorrect.">
            <a:extLst>
              <a:ext uri="{FF2B5EF4-FFF2-40B4-BE49-F238E27FC236}">
                <a16:creationId xmlns:a16="http://schemas.microsoft.com/office/drawing/2014/main" id="{7ED76CAB-F5E5-C397-5E38-895E5DE9D0B8}"/>
              </a:ext>
            </a:extLst>
          </p:cNvPr>
          <p:cNvPicPr>
            <a:picLocks noGrp="1" noChangeAspect="1"/>
          </p:cNvPicPr>
          <p:nvPr>
            <p:ph idx="1"/>
          </p:nvPr>
        </p:nvPicPr>
        <p:blipFill>
          <a:blip r:embed="rId2"/>
          <a:stretch>
            <a:fillRect/>
          </a:stretch>
        </p:blipFill>
        <p:spPr>
          <a:xfrm>
            <a:off x="4608576" y="675555"/>
            <a:ext cx="7583424" cy="5483779"/>
          </a:xfrm>
        </p:spPr>
      </p:pic>
      <p:sp>
        <p:nvSpPr>
          <p:cNvPr id="4" name="Date Placeholder 3">
            <a:extLst>
              <a:ext uri="{FF2B5EF4-FFF2-40B4-BE49-F238E27FC236}">
                <a16:creationId xmlns:a16="http://schemas.microsoft.com/office/drawing/2014/main" id="{E5E186D0-BEF2-1922-B241-EBDD84027D6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90626FD-79F9-BFB6-20FA-995428697780}"/>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8" name="Picture 2" descr="Logo Cosmic Interacting Matters">
            <a:extLst>
              <a:ext uri="{FF2B5EF4-FFF2-40B4-BE49-F238E27FC236}">
                <a16:creationId xmlns:a16="http://schemas.microsoft.com/office/drawing/2014/main" id="{711EC131-541B-BD5A-BB46-E3DAFCB3E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22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0701-9ADB-D130-5CB4-328E030A7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677F3-CEF0-7A8E-64FC-2DAE53912C0E}"/>
              </a:ext>
            </a:extLst>
          </p:cNvPr>
          <p:cNvSpPr>
            <a:spLocks noGrp="1"/>
          </p:cNvSpPr>
          <p:nvPr>
            <p:ph type="ctrTitle"/>
          </p:nvPr>
        </p:nvSpPr>
        <p:spPr/>
        <p:txBody>
          <a:bodyPr/>
          <a:lstStyle/>
          <a:p>
            <a:r>
              <a:rPr lang="en-US" dirty="0"/>
              <a:t>Muon Flux Unfolding</a:t>
            </a:r>
          </a:p>
        </p:txBody>
      </p:sp>
      <p:sp>
        <p:nvSpPr>
          <p:cNvPr id="3" name="Subtitle 2">
            <a:extLst>
              <a:ext uri="{FF2B5EF4-FFF2-40B4-BE49-F238E27FC236}">
                <a16:creationId xmlns:a16="http://schemas.microsoft.com/office/drawing/2014/main" id="{B53DB4D5-B7FD-B1B3-2FA6-9D49BED9A39B}"/>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A9FFF8AF-C088-4676-2E88-71BA565BD34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8EC6EEE-E91F-2B9A-6792-90B1D3CC24BA}"/>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6" name="Picture 2" descr="Logo Cosmic Interacting Matters">
            <a:extLst>
              <a:ext uri="{FF2B5EF4-FFF2-40B4-BE49-F238E27FC236}">
                <a16:creationId xmlns:a16="http://schemas.microsoft.com/office/drawing/2014/main" id="{7B379499-43F0-A3A1-4B4C-1B7ABA27E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89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B71E-2A02-8846-7F25-B2DAD219C0DB}"/>
              </a:ext>
            </a:extLst>
          </p:cNvPr>
          <p:cNvSpPr>
            <a:spLocks noGrp="1"/>
          </p:cNvSpPr>
          <p:nvPr>
            <p:ph type="title"/>
          </p:nvPr>
        </p:nvSpPr>
        <p:spPr/>
        <p:txBody>
          <a:bodyPr/>
          <a:lstStyle/>
          <a:p>
            <a:r>
              <a:rPr lang="en-US" dirty="0"/>
              <a:t>Correlation and Robustness Test: Stopping Muons </a:t>
            </a:r>
          </a:p>
        </p:txBody>
      </p:sp>
      <p:pic>
        <p:nvPicPr>
          <p:cNvPr id="7" name="Content Placeholder 6" descr="A graph of energy and energy&#10;&#10;AI-generated content may be incorrect.">
            <a:extLst>
              <a:ext uri="{FF2B5EF4-FFF2-40B4-BE49-F238E27FC236}">
                <a16:creationId xmlns:a16="http://schemas.microsoft.com/office/drawing/2014/main" id="{85CD1712-837F-5EF7-AB4D-72E636EBF113}"/>
              </a:ext>
            </a:extLst>
          </p:cNvPr>
          <p:cNvPicPr>
            <a:picLocks noGrp="1" noChangeAspect="1"/>
          </p:cNvPicPr>
          <p:nvPr>
            <p:ph idx="1"/>
          </p:nvPr>
        </p:nvPicPr>
        <p:blipFill>
          <a:blip r:embed="rId2"/>
          <a:stretch>
            <a:fillRect/>
          </a:stretch>
        </p:blipFill>
        <p:spPr>
          <a:xfrm>
            <a:off x="6488166" y="1567530"/>
            <a:ext cx="5558324" cy="4065134"/>
          </a:xfrm>
        </p:spPr>
      </p:pic>
      <p:sp>
        <p:nvSpPr>
          <p:cNvPr id="4" name="Date Placeholder 3">
            <a:extLst>
              <a:ext uri="{FF2B5EF4-FFF2-40B4-BE49-F238E27FC236}">
                <a16:creationId xmlns:a16="http://schemas.microsoft.com/office/drawing/2014/main" id="{EA0A8420-0B8C-8CEB-24C7-A447B19570A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A6C97B-2BB8-C5C1-3AB8-856388E5F2BF}"/>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10" name="Picture 9" descr="A diagram of a number of different colored squares&#10;&#10;AI-generated content may be incorrect.">
            <a:extLst>
              <a:ext uri="{FF2B5EF4-FFF2-40B4-BE49-F238E27FC236}">
                <a16:creationId xmlns:a16="http://schemas.microsoft.com/office/drawing/2014/main" id="{312EB6A9-4CCF-3036-CBD2-DDC37D9EF8B0}"/>
              </a:ext>
            </a:extLst>
          </p:cNvPr>
          <p:cNvPicPr>
            <a:picLocks noChangeAspect="1"/>
          </p:cNvPicPr>
          <p:nvPr/>
        </p:nvPicPr>
        <p:blipFill>
          <a:blip r:embed="rId3"/>
          <a:stretch>
            <a:fillRect/>
          </a:stretch>
        </p:blipFill>
        <p:spPr>
          <a:xfrm>
            <a:off x="270588" y="1387915"/>
            <a:ext cx="5825412" cy="4424363"/>
          </a:xfrm>
          <a:prstGeom prst="rect">
            <a:avLst/>
          </a:prstGeom>
        </p:spPr>
      </p:pic>
      <p:pic>
        <p:nvPicPr>
          <p:cNvPr id="11" name="Picture 2" descr="Logo Cosmic Interacting Matters">
            <a:extLst>
              <a:ext uri="{FF2B5EF4-FFF2-40B4-BE49-F238E27FC236}">
                <a16:creationId xmlns:a16="http://schemas.microsoft.com/office/drawing/2014/main" id="{EC73C748-132C-1631-3292-AF3207118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18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B3BD-B998-1807-E42C-76EB131FF01B}"/>
              </a:ext>
            </a:extLst>
          </p:cNvPr>
          <p:cNvSpPr>
            <a:spLocks noGrp="1"/>
          </p:cNvSpPr>
          <p:nvPr>
            <p:ph type="title"/>
          </p:nvPr>
        </p:nvSpPr>
        <p:spPr/>
        <p:txBody>
          <a:bodyPr/>
          <a:lstStyle/>
          <a:p>
            <a:r>
              <a:rPr lang="en-US" dirty="0"/>
              <a:t>Reconstruction and Data—MC: Leading Muons</a:t>
            </a:r>
          </a:p>
        </p:txBody>
      </p:sp>
      <p:pic>
        <p:nvPicPr>
          <p:cNvPr id="7" name="Content Placeholder 6" descr="A graph of a graph of a number of numbers&#10;&#10;AI-generated content may be incorrect.">
            <a:extLst>
              <a:ext uri="{FF2B5EF4-FFF2-40B4-BE49-F238E27FC236}">
                <a16:creationId xmlns:a16="http://schemas.microsoft.com/office/drawing/2014/main" id="{807B6D45-496A-EEA4-37E5-83D351C97775}"/>
              </a:ext>
            </a:extLst>
          </p:cNvPr>
          <p:cNvPicPr>
            <a:picLocks noGrp="1" noChangeAspect="1"/>
          </p:cNvPicPr>
          <p:nvPr>
            <p:ph idx="1"/>
          </p:nvPr>
        </p:nvPicPr>
        <p:blipFill>
          <a:blip r:embed="rId2"/>
          <a:stretch>
            <a:fillRect/>
          </a:stretch>
        </p:blipFill>
        <p:spPr>
          <a:xfrm>
            <a:off x="145510" y="1621970"/>
            <a:ext cx="6224050" cy="4554357"/>
          </a:xfrm>
        </p:spPr>
      </p:pic>
      <p:sp>
        <p:nvSpPr>
          <p:cNvPr id="4" name="Date Placeholder 3">
            <a:extLst>
              <a:ext uri="{FF2B5EF4-FFF2-40B4-BE49-F238E27FC236}">
                <a16:creationId xmlns:a16="http://schemas.microsoft.com/office/drawing/2014/main" id="{4289A8E5-CCB1-BC66-199B-0EDC5EE077C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34BBD0E-CA22-9974-30DE-45577CAAE2EE}"/>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9" name="Picture 8" descr="A graph of different types of energy&#10;&#10;AI-generated content may be incorrect.">
            <a:extLst>
              <a:ext uri="{FF2B5EF4-FFF2-40B4-BE49-F238E27FC236}">
                <a16:creationId xmlns:a16="http://schemas.microsoft.com/office/drawing/2014/main" id="{6E674E1F-659A-111C-8BB0-57E7AA3E100E}"/>
              </a:ext>
            </a:extLst>
          </p:cNvPr>
          <p:cNvPicPr>
            <a:picLocks noChangeAspect="1"/>
          </p:cNvPicPr>
          <p:nvPr/>
        </p:nvPicPr>
        <p:blipFill>
          <a:blip r:embed="rId3"/>
          <a:stretch>
            <a:fillRect/>
          </a:stretch>
        </p:blipFill>
        <p:spPr>
          <a:xfrm>
            <a:off x="6504606" y="1849754"/>
            <a:ext cx="5541884" cy="4055191"/>
          </a:xfrm>
          <a:prstGeom prst="rect">
            <a:avLst/>
          </a:prstGeom>
        </p:spPr>
      </p:pic>
      <p:pic>
        <p:nvPicPr>
          <p:cNvPr id="10" name="Picture 2" descr="Logo Cosmic Interacting Matters">
            <a:extLst>
              <a:ext uri="{FF2B5EF4-FFF2-40B4-BE49-F238E27FC236}">
                <a16:creationId xmlns:a16="http://schemas.microsoft.com/office/drawing/2014/main" id="{C476B992-6FA0-1FF7-C643-A27D7E634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0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4C72-3B8D-6D31-FC0C-A3FCD27DE75F}"/>
              </a:ext>
            </a:extLst>
          </p:cNvPr>
          <p:cNvSpPr>
            <a:spLocks noGrp="1"/>
          </p:cNvSpPr>
          <p:nvPr>
            <p:ph type="title"/>
          </p:nvPr>
        </p:nvSpPr>
        <p:spPr/>
        <p:txBody>
          <a:bodyPr/>
          <a:lstStyle/>
          <a:p>
            <a:r>
              <a:rPr lang="en-US" dirty="0"/>
              <a:t>Correlation and Robustness Test: Leading Muons</a:t>
            </a:r>
          </a:p>
        </p:txBody>
      </p:sp>
      <p:pic>
        <p:nvPicPr>
          <p:cNvPr id="7" name="Content Placeholder 6" descr="A graph of a number of different colored squares&#10;&#10;AI-generated content may be incorrect.">
            <a:extLst>
              <a:ext uri="{FF2B5EF4-FFF2-40B4-BE49-F238E27FC236}">
                <a16:creationId xmlns:a16="http://schemas.microsoft.com/office/drawing/2014/main" id="{AEE44106-7C34-88F5-A1B7-B8F5CBB1DB30}"/>
              </a:ext>
            </a:extLst>
          </p:cNvPr>
          <p:cNvPicPr>
            <a:picLocks noGrp="1" noChangeAspect="1"/>
          </p:cNvPicPr>
          <p:nvPr>
            <p:ph idx="1"/>
          </p:nvPr>
        </p:nvPicPr>
        <p:blipFill>
          <a:blip r:embed="rId2"/>
          <a:stretch>
            <a:fillRect/>
          </a:stretch>
        </p:blipFill>
        <p:spPr>
          <a:xfrm>
            <a:off x="263582" y="1752600"/>
            <a:ext cx="6026727" cy="4603750"/>
          </a:xfrm>
        </p:spPr>
      </p:pic>
      <p:sp>
        <p:nvSpPr>
          <p:cNvPr id="4" name="Date Placeholder 3">
            <a:extLst>
              <a:ext uri="{FF2B5EF4-FFF2-40B4-BE49-F238E27FC236}">
                <a16:creationId xmlns:a16="http://schemas.microsoft.com/office/drawing/2014/main" id="{C05478D6-C969-7FE1-50A3-4A23360187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30045A9-032A-88E1-8997-92A8296F6611}"/>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8" name="Picture 2" descr="Logo Cosmic Interacting Matters">
            <a:extLst>
              <a:ext uri="{FF2B5EF4-FFF2-40B4-BE49-F238E27FC236}">
                <a16:creationId xmlns:a16="http://schemas.microsoft.com/office/drawing/2014/main" id="{67EC915F-0F7E-3B91-3B30-18E4E2876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6" descr="A graph of a graph of a number of different numbers&#10;&#10;AI-generated content may be incorrect.">
            <a:extLst>
              <a:ext uri="{FF2B5EF4-FFF2-40B4-BE49-F238E27FC236}">
                <a16:creationId xmlns:a16="http://schemas.microsoft.com/office/drawing/2014/main" id="{CD33A877-B5B3-D8A9-03BF-B6B1A477412A}"/>
              </a:ext>
            </a:extLst>
          </p:cNvPr>
          <p:cNvPicPr>
            <a:picLocks noChangeAspect="1"/>
          </p:cNvPicPr>
          <p:nvPr/>
        </p:nvPicPr>
        <p:blipFill>
          <a:blip r:embed="rId4"/>
          <a:stretch>
            <a:fillRect/>
          </a:stretch>
        </p:blipFill>
        <p:spPr>
          <a:xfrm>
            <a:off x="6581504" y="1992086"/>
            <a:ext cx="5486821" cy="4014900"/>
          </a:xfrm>
          <a:prstGeom prst="rect">
            <a:avLst/>
          </a:prstGeom>
        </p:spPr>
      </p:pic>
    </p:spTree>
    <p:extLst>
      <p:ext uri="{BB962C8B-B14F-4D97-AF65-F5344CB8AC3E}">
        <p14:creationId xmlns:p14="http://schemas.microsoft.com/office/powerpoint/2010/main" val="15820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3DEB-DE6F-9455-1852-6F2AB9DC18FF}"/>
              </a:ext>
            </a:extLst>
          </p:cNvPr>
          <p:cNvSpPr>
            <a:spLocks noGrp="1"/>
          </p:cNvSpPr>
          <p:nvPr>
            <p:ph type="title"/>
          </p:nvPr>
        </p:nvSpPr>
        <p:spPr/>
        <p:txBody>
          <a:bodyPr/>
          <a:lstStyle/>
          <a:p>
            <a:r>
              <a:rPr lang="en-US" dirty="0"/>
              <a:t>Muon Flux Unfolding</a:t>
            </a:r>
          </a:p>
        </p:txBody>
      </p:sp>
      <p:pic>
        <p:nvPicPr>
          <p:cNvPr id="7" name="Content Placeholder 6"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062A0C71-166C-03FA-8218-A71612C83AD1}"/>
              </a:ext>
            </a:extLst>
          </p:cNvPr>
          <p:cNvPicPr>
            <a:picLocks noGrp="1" noChangeAspect="1"/>
          </p:cNvPicPr>
          <p:nvPr>
            <p:ph idx="1"/>
          </p:nvPr>
        </p:nvPicPr>
        <p:blipFill>
          <a:blip r:embed="rId2"/>
          <a:stretch>
            <a:fillRect/>
          </a:stretch>
        </p:blipFill>
        <p:spPr>
          <a:xfrm>
            <a:off x="4315968" y="516647"/>
            <a:ext cx="7876032" cy="5763170"/>
          </a:xfrm>
        </p:spPr>
      </p:pic>
      <p:sp>
        <p:nvSpPr>
          <p:cNvPr id="4" name="Date Placeholder 3">
            <a:extLst>
              <a:ext uri="{FF2B5EF4-FFF2-40B4-BE49-F238E27FC236}">
                <a16:creationId xmlns:a16="http://schemas.microsoft.com/office/drawing/2014/main" id="{85E990FF-A27E-6332-6A89-FCCBEFAFFAF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CFFD80-BFFF-9F2D-8B59-3A9AE224A87D}"/>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8" name="Picture 2" descr="Logo Cosmic Interacting Matters">
            <a:extLst>
              <a:ext uri="{FF2B5EF4-FFF2-40B4-BE49-F238E27FC236}">
                <a16:creationId xmlns:a16="http://schemas.microsoft.com/office/drawing/2014/main" id="{712CB16C-EC46-1E67-2F14-0EA6B236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94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2449-0284-CA86-43B4-7233021EEFB9}"/>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58D4D5B-D30E-D903-8FEF-DFAE85D3FB6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36EC81E-55A8-781F-4B83-B82B7E4615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9C4D981-1F87-A58D-4E9E-E400CB1C2885}"/>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104BE49D-AE39-6C2F-314D-4A5303CAF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3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light in the sky&#10;&#10;Description automatically generated with medium confidence">
            <a:extLst>
              <a:ext uri="{FF2B5EF4-FFF2-40B4-BE49-F238E27FC236}">
                <a16:creationId xmlns:a16="http://schemas.microsoft.com/office/drawing/2014/main" id="{3D72C2B7-0062-04EA-CB9A-36F4924CF598}"/>
              </a:ext>
            </a:extLst>
          </p:cNvPr>
          <p:cNvPicPr>
            <a:picLocks noGrp="1" noChangeAspect="1"/>
          </p:cNvPicPr>
          <p:nvPr>
            <p:ph idx="1"/>
          </p:nvPr>
        </p:nvPicPr>
        <p:blipFill>
          <a:blip r:embed="rId2"/>
          <a:srcRect t="9386" b="15628"/>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B94A7709-0AB4-B998-EE0B-8D42BAA8492E}"/>
              </a:ext>
            </a:extLst>
          </p:cNvPr>
          <p:cNvSpPr>
            <a:spLocks noGrp="1"/>
          </p:cNvSpPr>
          <p:nvPr>
            <p:ph type="dt" sz="half" idx="10"/>
          </p:nvPr>
        </p:nvSpPr>
        <p:spPr>
          <a:xfrm>
            <a:off x="0" y="6491593"/>
            <a:ext cx="4009845" cy="365125"/>
          </a:xfrm>
        </p:spPr>
        <p:txBody>
          <a:bodyPr vert="horz" lIns="91440" tIns="45720" rIns="91440" bIns="45720" rtlCol="0" anchor="ctr">
            <a:noAutofit/>
          </a:bodyPr>
          <a:lstStyle/>
          <a:p>
            <a:pPr>
              <a:spcAft>
                <a:spcPts val="600"/>
              </a:spcAft>
            </a:pPr>
            <a:r>
              <a:rPr lang="en-US" sz="800" dirty="0" err="1">
                <a:solidFill>
                  <a:srgbClr val="A5A5A5"/>
                </a:solidFill>
              </a:rPr>
              <a:t>wired.com</a:t>
            </a:r>
            <a:r>
              <a:rPr lang="en-US" sz="800" dirty="0">
                <a:solidFill>
                  <a:srgbClr val="A5A5A5"/>
                </a:solidFill>
              </a:rPr>
              <a:t>/story/</a:t>
            </a:r>
            <a:r>
              <a:rPr lang="en-US" sz="800" dirty="0" err="1">
                <a:solidFill>
                  <a:srgbClr val="A5A5A5"/>
                </a:solidFill>
              </a:rPr>
              <a:t>whats</a:t>
            </a:r>
            <a:r>
              <a:rPr lang="en-US" sz="800" dirty="0">
                <a:solidFill>
                  <a:srgbClr val="A5A5A5"/>
                </a:solidFill>
              </a:rPr>
              <a:t>-a-blazar-a-galactic-bakery-for-cosmic-rays/</a:t>
            </a:r>
          </a:p>
        </p:txBody>
      </p:sp>
      <p:sp>
        <p:nvSpPr>
          <p:cNvPr id="5" name="Slide Number Placeholder 4">
            <a:extLst>
              <a:ext uri="{FF2B5EF4-FFF2-40B4-BE49-F238E27FC236}">
                <a16:creationId xmlns:a16="http://schemas.microsoft.com/office/drawing/2014/main" id="{64DC51E7-AA6B-7150-0B43-0670B10C48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D8304E6-5469-594D-85BC-E468E92D2243}"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21692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43FE-D04A-2A85-CAA5-36CC5EB94B21}"/>
              </a:ext>
            </a:extLst>
          </p:cNvPr>
          <p:cNvSpPr>
            <a:spLocks noGrp="1"/>
          </p:cNvSpPr>
          <p:nvPr>
            <p:ph type="title"/>
          </p:nvPr>
        </p:nvSpPr>
        <p:spPr/>
        <p:txBody>
          <a:bodyPr/>
          <a:lstStyle/>
          <a:p>
            <a:r>
              <a:rPr lang="en-US" dirty="0"/>
              <a:t>Introduction / Motivation</a:t>
            </a:r>
          </a:p>
        </p:txBody>
      </p:sp>
      <p:sp>
        <p:nvSpPr>
          <p:cNvPr id="3" name="Content Placeholder 2">
            <a:extLst>
              <a:ext uri="{FF2B5EF4-FFF2-40B4-BE49-F238E27FC236}">
                <a16:creationId xmlns:a16="http://schemas.microsoft.com/office/drawing/2014/main" id="{EAD2EEFF-1A0A-D549-2395-790ED015660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5A84CBC-3C48-DA83-5C3F-F389657C65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2D39016-7F71-72C6-EA12-D3B7AAC03F29}"/>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8A090BE3-0FF0-1AB7-C1C3-8542C882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23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21</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model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157E3-C79D-924B-B910-D906EDF37333}"/>
              </a:ext>
            </a:extLst>
          </p:cNvPr>
          <p:cNvSpPr>
            <a:spLocks noGrp="1"/>
          </p:cNvSpPr>
          <p:nvPr>
            <p:ph type="sldNum" sz="quarter" idx="12"/>
          </p:nvPr>
        </p:nvSpPr>
        <p:spPr/>
        <p:txBody>
          <a:bodyPr/>
          <a:lstStyle/>
          <a:p>
            <a:fld id="{CD8304E6-5469-594D-85BC-E468E92D2243}" type="slidenum">
              <a:rPr lang="en-US" smtClean="0"/>
              <a:t>24</a:t>
            </a:fld>
            <a:endParaRPr lang="en-US"/>
          </a:p>
        </p:txBody>
      </p:sp>
      <p:pic>
        <p:nvPicPr>
          <p:cNvPr id="7" name="Picture 6" descr="A diagram of a scientific experiment&#10;&#10;Description automatically generated">
            <a:extLst>
              <a:ext uri="{FF2B5EF4-FFF2-40B4-BE49-F238E27FC236}">
                <a16:creationId xmlns:a16="http://schemas.microsoft.com/office/drawing/2014/main" id="{7AE78AF4-9FA0-F1B1-4316-5961F5D475D7}"/>
              </a:ext>
            </a:extLst>
          </p:cNvPr>
          <p:cNvPicPr>
            <a:picLocks noChangeAspect="1"/>
          </p:cNvPicPr>
          <p:nvPr/>
        </p:nvPicPr>
        <p:blipFill>
          <a:blip r:embed="rId2"/>
          <a:stretch>
            <a:fillRect/>
          </a:stretch>
        </p:blipFill>
        <p:spPr>
          <a:xfrm>
            <a:off x="1264919" y="1270"/>
            <a:ext cx="9142307" cy="6856730"/>
          </a:xfrm>
          <a:prstGeom prst="rect">
            <a:avLst/>
          </a:prstGeom>
        </p:spPr>
      </p:pic>
      <p:sp>
        <p:nvSpPr>
          <p:cNvPr id="4" name="Date Placeholder 3">
            <a:extLst>
              <a:ext uri="{FF2B5EF4-FFF2-40B4-BE49-F238E27FC236}">
                <a16:creationId xmlns:a16="http://schemas.microsoft.com/office/drawing/2014/main" id="{52F99827-D393-DD70-FEB0-880985987719}"/>
              </a:ext>
            </a:extLst>
          </p:cNvPr>
          <p:cNvSpPr>
            <a:spLocks noGrp="1"/>
          </p:cNvSpPr>
          <p:nvPr>
            <p:ph type="dt" sz="half" idx="10"/>
          </p:nvPr>
        </p:nvSpPr>
        <p:spPr/>
        <p:txBody>
          <a:bodyPr/>
          <a:lstStyle/>
          <a:p>
            <a:r>
              <a:rPr lang="de-DE"/>
              <a:t>pascal.gutjahr@tu-dortmund.de</a:t>
            </a:r>
            <a:endParaRPr lang="en-US"/>
          </a:p>
        </p:txBody>
      </p:sp>
    </p:spTree>
    <p:extLst>
      <p:ext uri="{BB962C8B-B14F-4D97-AF65-F5344CB8AC3E}">
        <p14:creationId xmlns:p14="http://schemas.microsoft.com/office/powerpoint/2010/main" val="396512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25</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28</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29</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38E2-4EF5-DD84-965F-F7CEACA81397}"/>
              </a:ext>
            </a:extLst>
          </p:cNvPr>
          <p:cNvSpPr>
            <a:spLocks noGrp="1"/>
          </p:cNvSpPr>
          <p:nvPr>
            <p:ph type="title"/>
          </p:nvPr>
        </p:nvSpPr>
        <p:spPr/>
        <p:txBody>
          <a:bodyPr/>
          <a:lstStyle/>
          <a:p>
            <a:r>
              <a:rPr lang="en-US" dirty="0"/>
              <a:t>What are stopping and leading muons? Bundles? Air shower?</a:t>
            </a:r>
          </a:p>
        </p:txBody>
      </p:sp>
      <p:sp>
        <p:nvSpPr>
          <p:cNvPr id="3" name="Content Placeholder 2">
            <a:extLst>
              <a:ext uri="{FF2B5EF4-FFF2-40B4-BE49-F238E27FC236}">
                <a16:creationId xmlns:a16="http://schemas.microsoft.com/office/drawing/2014/main" id="{B6BFE97C-12E0-2F8B-1572-9F58BEF486B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9CCF35F-39E4-C0C4-4BBE-1E604FAD7AC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59166F7-0E5F-A466-154B-77D0CECC5DA6}"/>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ABB08143-B61D-8D07-505F-5CD2CFD75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0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30</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6" name="Picture 2" descr="Logo Cosmic Interacting Matters">
            <a:extLst>
              <a:ext uri="{FF2B5EF4-FFF2-40B4-BE49-F238E27FC236}">
                <a16:creationId xmlns:a16="http://schemas.microsoft.com/office/drawing/2014/main" id="{C38A6E02-8580-7FD8-ED04-1FE6381082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9B99-5A1E-2696-0DDF-AE9F115C2EAD}"/>
              </a:ext>
            </a:extLst>
          </p:cNvPr>
          <p:cNvSpPr>
            <a:spLocks noGrp="1"/>
          </p:cNvSpPr>
          <p:nvPr>
            <p:ph type="title"/>
          </p:nvPr>
        </p:nvSpPr>
        <p:spPr/>
        <p:txBody>
          <a:bodyPr/>
          <a:lstStyle/>
          <a:p>
            <a:r>
              <a:rPr lang="en-US" dirty="0"/>
              <a:t>Machine Learning Basics</a:t>
            </a:r>
          </a:p>
        </p:txBody>
      </p:sp>
      <p:sp>
        <p:nvSpPr>
          <p:cNvPr id="3" name="Content Placeholder 2">
            <a:extLst>
              <a:ext uri="{FF2B5EF4-FFF2-40B4-BE49-F238E27FC236}">
                <a16:creationId xmlns:a16="http://schemas.microsoft.com/office/drawing/2014/main" id="{538BFF9B-7AB5-826E-B388-036190A92EA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1BFC919-D3A3-2193-E163-BE33890667C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4D01F-F15B-286B-3409-BE33E468AD29}"/>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D77D638A-412E-89C3-367F-CD2A2DFEC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1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2374-8DC7-4E59-8A21-CAF049E34A30}"/>
              </a:ext>
            </a:extLst>
          </p:cNvPr>
          <p:cNvSpPr>
            <a:spLocks noGrp="1"/>
          </p:cNvSpPr>
          <p:nvPr>
            <p:ph type="ctrTitle"/>
          </p:nvPr>
        </p:nvSpPr>
        <p:spPr/>
        <p:txBody>
          <a:bodyPr/>
          <a:lstStyle/>
          <a:p>
            <a:r>
              <a:rPr lang="en-US" dirty="0"/>
              <a:t>Depth Intensity Unfolding</a:t>
            </a:r>
          </a:p>
        </p:txBody>
      </p:sp>
      <p:sp>
        <p:nvSpPr>
          <p:cNvPr id="3" name="Subtitle 2">
            <a:extLst>
              <a:ext uri="{FF2B5EF4-FFF2-40B4-BE49-F238E27FC236}">
                <a16:creationId xmlns:a16="http://schemas.microsoft.com/office/drawing/2014/main" id="{3FAEC9E7-6865-2210-80EA-5DFDB163D437}"/>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48D76C9B-E71E-DAD2-27B2-62172E86632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B1EACB-954B-45E9-FACC-725BA9F72521}"/>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2" descr="Logo Cosmic Interacting Matters">
            <a:extLst>
              <a:ext uri="{FF2B5EF4-FFF2-40B4-BE49-F238E27FC236}">
                <a16:creationId xmlns:a16="http://schemas.microsoft.com/office/drawing/2014/main" id="{DB86BFA0-DE8E-37B3-9242-5DABA4B71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58BC-220F-D2EF-5EA7-CC622FB51AEF}"/>
              </a:ext>
            </a:extLst>
          </p:cNvPr>
          <p:cNvSpPr>
            <a:spLocks noGrp="1"/>
          </p:cNvSpPr>
          <p:nvPr>
            <p:ph type="title"/>
          </p:nvPr>
        </p:nvSpPr>
        <p:spPr/>
        <p:txBody>
          <a:bodyPr/>
          <a:lstStyle/>
          <a:p>
            <a:r>
              <a:rPr lang="en-US" dirty="0"/>
              <a:t>Reconstructions: Stopping Muons</a:t>
            </a:r>
          </a:p>
        </p:txBody>
      </p:sp>
      <p:pic>
        <p:nvPicPr>
          <p:cNvPr id="7" name="Content Placeholder 6" descr="A diagram of a sea level&#10;&#10;AI-generated content may be incorrect.">
            <a:extLst>
              <a:ext uri="{FF2B5EF4-FFF2-40B4-BE49-F238E27FC236}">
                <a16:creationId xmlns:a16="http://schemas.microsoft.com/office/drawing/2014/main" id="{24D10504-EB40-B566-970E-BA7DBA843126}"/>
              </a:ext>
            </a:extLst>
          </p:cNvPr>
          <p:cNvPicPr>
            <a:picLocks noGrp="1" noChangeAspect="1"/>
          </p:cNvPicPr>
          <p:nvPr>
            <p:ph idx="1"/>
          </p:nvPr>
        </p:nvPicPr>
        <p:blipFill>
          <a:blip r:embed="rId2"/>
          <a:stretch>
            <a:fillRect/>
          </a:stretch>
        </p:blipFill>
        <p:spPr>
          <a:xfrm>
            <a:off x="162784" y="1643741"/>
            <a:ext cx="5406706" cy="3956277"/>
          </a:xfrm>
        </p:spPr>
      </p:pic>
      <p:sp>
        <p:nvSpPr>
          <p:cNvPr id="4" name="Date Placeholder 3">
            <a:extLst>
              <a:ext uri="{FF2B5EF4-FFF2-40B4-BE49-F238E27FC236}">
                <a16:creationId xmlns:a16="http://schemas.microsoft.com/office/drawing/2014/main" id="{0DF0586B-D8AF-32D4-2BA4-A432978CE4D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490749C-C69C-1594-09E1-8C93A00FBA5E}"/>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9" name="Picture 8" descr="A graph of a graph of a number of objects&#10;&#10;AI-generated content may be incorrect.">
            <a:extLst>
              <a:ext uri="{FF2B5EF4-FFF2-40B4-BE49-F238E27FC236}">
                <a16:creationId xmlns:a16="http://schemas.microsoft.com/office/drawing/2014/main" id="{9BCF9420-2B2F-2772-F9D8-EADEE001F0A7}"/>
              </a:ext>
            </a:extLst>
          </p:cNvPr>
          <p:cNvPicPr>
            <a:picLocks noChangeAspect="1"/>
          </p:cNvPicPr>
          <p:nvPr/>
        </p:nvPicPr>
        <p:blipFill>
          <a:blip r:embed="rId3"/>
          <a:stretch>
            <a:fillRect/>
          </a:stretch>
        </p:blipFill>
        <p:spPr>
          <a:xfrm>
            <a:off x="6622508" y="1643741"/>
            <a:ext cx="5406708" cy="3956278"/>
          </a:xfrm>
          <a:prstGeom prst="rect">
            <a:avLst/>
          </a:prstGeom>
        </p:spPr>
      </p:pic>
      <p:pic>
        <p:nvPicPr>
          <p:cNvPr id="10" name="Picture 2" descr="Logo Cosmic Interacting Matters">
            <a:extLst>
              <a:ext uri="{FF2B5EF4-FFF2-40B4-BE49-F238E27FC236}">
                <a16:creationId xmlns:a16="http://schemas.microsoft.com/office/drawing/2014/main" id="{720B982B-EB3D-9DE6-58E8-9B01DC0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39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603-D120-8A5D-8543-35779A3D4C35}"/>
              </a:ext>
            </a:extLst>
          </p:cNvPr>
          <p:cNvSpPr>
            <a:spLocks noGrp="1"/>
          </p:cNvSpPr>
          <p:nvPr>
            <p:ph type="title"/>
          </p:nvPr>
        </p:nvSpPr>
        <p:spPr/>
        <p:txBody>
          <a:bodyPr/>
          <a:lstStyle/>
          <a:p>
            <a:r>
              <a:rPr lang="en-US" dirty="0"/>
              <a:t>Data—MC: Stopping Muons</a:t>
            </a:r>
          </a:p>
        </p:txBody>
      </p:sp>
      <p:pic>
        <p:nvPicPr>
          <p:cNvPr id="7" name="Content Placeholder 6" descr="A graph of a number of data&#10;&#10;AI-generated content may be incorrect.">
            <a:extLst>
              <a:ext uri="{FF2B5EF4-FFF2-40B4-BE49-F238E27FC236}">
                <a16:creationId xmlns:a16="http://schemas.microsoft.com/office/drawing/2014/main" id="{33D058BA-8A02-7B7A-AFDB-7CCF273A89D2}"/>
              </a:ext>
            </a:extLst>
          </p:cNvPr>
          <p:cNvPicPr>
            <a:picLocks noGrp="1" noChangeAspect="1"/>
          </p:cNvPicPr>
          <p:nvPr>
            <p:ph idx="1"/>
          </p:nvPr>
        </p:nvPicPr>
        <p:blipFill>
          <a:blip r:embed="rId2"/>
          <a:stretch>
            <a:fillRect/>
          </a:stretch>
        </p:blipFill>
        <p:spPr>
          <a:xfrm>
            <a:off x="538480" y="1600199"/>
            <a:ext cx="5614978" cy="4108677"/>
          </a:xfrm>
        </p:spPr>
      </p:pic>
      <p:sp>
        <p:nvSpPr>
          <p:cNvPr id="4" name="Date Placeholder 3">
            <a:extLst>
              <a:ext uri="{FF2B5EF4-FFF2-40B4-BE49-F238E27FC236}">
                <a16:creationId xmlns:a16="http://schemas.microsoft.com/office/drawing/2014/main" id="{255ABBD8-3C05-EDE9-3EF2-35797C1F717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87346C-7A72-62D0-A095-D5F7647746A7}"/>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9" name="Picture 8" descr="A graph of data and data&#10;&#10;AI-generated content may be incorrect.">
            <a:extLst>
              <a:ext uri="{FF2B5EF4-FFF2-40B4-BE49-F238E27FC236}">
                <a16:creationId xmlns:a16="http://schemas.microsoft.com/office/drawing/2014/main" id="{EBEAE01C-8451-7638-9C09-4BAD3610DB2A}"/>
              </a:ext>
            </a:extLst>
          </p:cNvPr>
          <p:cNvPicPr>
            <a:picLocks noChangeAspect="1"/>
          </p:cNvPicPr>
          <p:nvPr/>
        </p:nvPicPr>
        <p:blipFill>
          <a:blip r:embed="rId3"/>
          <a:stretch>
            <a:fillRect/>
          </a:stretch>
        </p:blipFill>
        <p:spPr>
          <a:xfrm>
            <a:off x="6431510" y="1600198"/>
            <a:ext cx="5614980" cy="4108678"/>
          </a:xfrm>
          <a:prstGeom prst="rect">
            <a:avLst/>
          </a:prstGeom>
        </p:spPr>
      </p:pic>
      <p:pic>
        <p:nvPicPr>
          <p:cNvPr id="10" name="Picture 2" descr="Logo Cosmic Interacting Matters">
            <a:extLst>
              <a:ext uri="{FF2B5EF4-FFF2-40B4-BE49-F238E27FC236}">
                <a16:creationId xmlns:a16="http://schemas.microsoft.com/office/drawing/2014/main" id="{1F6BC2CD-A9EC-B3E2-4132-B60A867C0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43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67EE-950E-5178-6F26-8F145D53D466}"/>
              </a:ext>
            </a:extLst>
          </p:cNvPr>
          <p:cNvSpPr>
            <a:spLocks noGrp="1"/>
          </p:cNvSpPr>
          <p:nvPr>
            <p:ph type="title"/>
          </p:nvPr>
        </p:nvSpPr>
        <p:spPr/>
        <p:txBody>
          <a:bodyPr/>
          <a:lstStyle/>
          <a:p>
            <a:r>
              <a:rPr lang="en-US" dirty="0"/>
              <a:t>Correlation and Robustness Test: Stopping Muons</a:t>
            </a:r>
          </a:p>
        </p:txBody>
      </p:sp>
      <p:pic>
        <p:nvPicPr>
          <p:cNvPr id="7" name="Content Placeholder 6" descr="A diagram of a number of different colored lines&#10;&#10;AI-generated content may be incorrect.">
            <a:extLst>
              <a:ext uri="{FF2B5EF4-FFF2-40B4-BE49-F238E27FC236}">
                <a16:creationId xmlns:a16="http://schemas.microsoft.com/office/drawing/2014/main" id="{F07C65BC-55C7-110A-70FB-537067D4ADC4}"/>
              </a:ext>
            </a:extLst>
          </p:cNvPr>
          <p:cNvPicPr>
            <a:picLocks noGrp="1" noChangeAspect="1"/>
          </p:cNvPicPr>
          <p:nvPr>
            <p:ph idx="1"/>
          </p:nvPr>
        </p:nvPicPr>
        <p:blipFill>
          <a:blip r:embed="rId2"/>
          <a:stretch>
            <a:fillRect/>
          </a:stretch>
        </p:blipFill>
        <p:spPr>
          <a:xfrm>
            <a:off x="131678" y="1519713"/>
            <a:ext cx="5858929" cy="4424363"/>
          </a:xfrm>
        </p:spPr>
      </p:pic>
      <p:sp>
        <p:nvSpPr>
          <p:cNvPr id="4" name="Date Placeholder 3">
            <a:extLst>
              <a:ext uri="{FF2B5EF4-FFF2-40B4-BE49-F238E27FC236}">
                <a16:creationId xmlns:a16="http://schemas.microsoft.com/office/drawing/2014/main" id="{FDAD95D2-D59A-8A99-304F-738FED93E10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0BDDA0A-E90B-253A-F97F-9BC6E33335B6}"/>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0" name="Picture 9" descr="A graph of a number of different stages of growth&#10;&#10;AI-generated content may be incorrect.">
            <a:extLst>
              <a:ext uri="{FF2B5EF4-FFF2-40B4-BE49-F238E27FC236}">
                <a16:creationId xmlns:a16="http://schemas.microsoft.com/office/drawing/2014/main" id="{6E0F9BCE-9D0A-02EE-7F1C-A09131080FD2}"/>
              </a:ext>
            </a:extLst>
          </p:cNvPr>
          <p:cNvPicPr>
            <a:picLocks noChangeAspect="1"/>
          </p:cNvPicPr>
          <p:nvPr/>
        </p:nvPicPr>
        <p:blipFill>
          <a:blip r:embed="rId3"/>
          <a:stretch>
            <a:fillRect/>
          </a:stretch>
        </p:blipFill>
        <p:spPr>
          <a:xfrm>
            <a:off x="6488166" y="1717834"/>
            <a:ext cx="5558324" cy="4028121"/>
          </a:xfrm>
          <a:prstGeom prst="rect">
            <a:avLst/>
          </a:prstGeom>
        </p:spPr>
      </p:pic>
      <p:pic>
        <p:nvPicPr>
          <p:cNvPr id="11" name="Picture 2" descr="Logo Cosmic Interacting Matters">
            <a:extLst>
              <a:ext uri="{FF2B5EF4-FFF2-40B4-BE49-F238E27FC236}">
                <a16:creationId xmlns:a16="http://schemas.microsoft.com/office/drawing/2014/main" id="{10577171-3264-BEDF-9FCC-26000838A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239716"/>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15775</TotalTime>
  <Words>1377</Words>
  <Application>Microsoft Macintosh PowerPoint</Application>
  <PresentationFormat>Widescreen</PresentationFormat>
  <Paragraphs>263</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Akkurat Office</vt:lpstr>
      <vt:lpstr>Akkurat-Bold</vt:lpstr>
      <vt:lpstr>Arial</vt:lpstr>
      <vt:lpstr>Calibri</vt:lpstr>
      <vt:lpstr>Calibri Light</vt:lpstr>
      <vt:lpstr>Cambria Math</vt:lpstr>
      <vt:lpstr>Wingdings</vt:lpstr>
      <vt:lpstr>Office</vt:lpstr>
      <vt:lpstr>Unfolding the Atmospheric Muon Flux with IceCube: Investigating Stopping Muons and High-Energy Prompt Contributions  Lucas Witthaus and Pascal Gutjahr </vt:lpstr>
      <vt:lpstr>Introduction / Motivation</vt:lpstr>
      <vt:lpstr>What are stopping and leading muons? Bundles? Air shower?</vt:lpstr>
      <vt:lpstr>Unfolding in a nutshell </vt:lpstr>
      <vt:lpstr>Machine Learning Basics</vt:lpstr>
      <vt:lpstr>Depth Intensity Unfolding</vt:lpstr>
      <vt:lpstr>Reconstructions: Stopping Muons</vt:lpstr>
      <vt:lpstr>Data—MC: Stopping Muons</vt:lpstr>
      <vt:lpstr>Correlation and Robustness Test: Stopping Muons</vt:lpstr>
      <vt:lpstr>Depth Intensity Unfolding</vt:lpstr>
      <vt:lpstr>Muon Flux Unfolding</vt:lpstr>
      <vt:lpstr>Correlation and Robustness Test: Stopping Muons </vt:lpstr>
      <vt:lpstr>Reconstruction and Data—MC: Leading Muons</vt:lpstr>
      <vt:lpstr>Correlation and Robustness Test: Leading Muons</vt:lpstr>
      <vt:lpstr>Muon Flux Unfolding</vt:lpstr>
      <vt:lpstr>Conclusion &amp; Outlook</vt:lpstr>
      <vt:lpstr>PowerPoint Presentation</vt:lpstr>
      <vt:lpstr>Astroparticle physics</vt:lpstr>
      <vt:lpstr>Cosmic ray flux</vt:lpstr>
      <vt:lpstr>Air shower – 10 TeV</vt:lpstr>
      <vt:lpstr>Muon flux</vt:lpstr>
      <vt:lpstr>Prompt atmospheric muons and neutrinos</vt:lpstr>
      <vt:lpstr>Muon puzzle and model uncertainties</vt:lpstr>
      <vt:lpstr>PowerPoint Presentation</vt:lpstr>
      <vt:lpstr>Convolutional Neural Network (CNN)</vt:lpstr>
      <vt:lpstr>Input data per DOM</vt:lpstr>
      <vt:lpstr>Reconstructed properties</vt:lpstr>
      <vt:lpstr>Level5: quality cuts</vt:lpstr>
      <vt:lpstr>The Muon Puzzle</vt:lpstr>
      <vt:lpstr>Possible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389</cp:revision>
  <cp:lastPrinted>2024-03-17T23:23:36Z</cp:lastPrinted>
  <dcterms:created xsi:type="dcterms:W3CDTF">2023-09-19T10:10:31Z</dcterms:created>
  <dcterms:modified xsi:type="dcterms:W3CDTF">2025-06-25T15:38:30Z</dcterms:modified>
</cp:coreProperties>
</file>